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8F613B-1300-4408-9AF2-6A382D22687A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60191C-AA37-4F9D-AA0B-F3E28BA3646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0191C-AA37-4F9D-AA0B-F3E28BA36466}" type="slidenum">
              <a:rPr lang="ar-IQ" smtClean="0"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3AE4-8000-4E2B-B66C-38503CBDD415}" type="datetimeFigureOut">
              <a:rPr lang="ar-IQ" smtClean="0"/>
              <a:t>10/06/1438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556A-B683-4217-A0C7-5F09A5FE1C65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2292844"/>
            <a:ext cx="6300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الشرايين الصغيرة ومتوسطة الحجم</a:t>
            </a:r>
            <a:endParaRPr kumimoji="0" lang="ar-IQ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0"/>
            <a:ext cx="85689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الاوردة الصغيرة والمتوسطة الحجم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يتراوح قطرها 1 الى 9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ملم.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الغلاف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البطاني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رقيق والخلايا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الاندوثيلية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قصيرة ومضلعة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الشكل 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اما الطبقة تحت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الاندوثيلية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غير واضحة او معدومة والغلاف الوسطي رقيق قورن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بالشريين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نفس الحجم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ويتالف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حزم عضلية ملساء مرتبة دائرية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ومفصوله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 بعضها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بالالياف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بيض وصفر اما الغلاف </a:t>
            </a:r>
            <a:r>
              <a:rPr kumimoji="0" lang="ar-IQ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البراني</a:t>
            </a:r>
            <a:r>
              <a:rPr kumimoji="0" lang="ar-IQ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فيكون واضح جدا ويشكل معظم الجدار من نسيج رابط مفكك من حزم الياف بيض طويلة والقليل من الالياف العضلية اللملساء مرتبة طوليا</a:t>
            </a:r>
            <a:endParaRPr kumimoji="0" lang="ar-IQ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88632"/>
          </a:xfrm>
        </p:spPr>
        <p:txBody>
          <a:bodyPr>
            <a:normAutofit fontScale="25000" lnSpcReduction="20000"/>
          </a:bodyPr>
          <a:lstStyle/>
          <a:p>
            <a:r>
              <a:rPr lang="ar-IQ" sz="4400" b="1" dirty="0"/>
              <a:t>ال</a:t>
            </a:r>
            <a:r>
              <a:rPr lang="ar-IQ" sz="11200" b="1" dirty="0"/>
              <a:t>اوردة الكبيرة </a:t>
            </a:r>
            <a:endParaRPr lang="en-US" sz="11200" dirty="0"/>
          </a:p>
          <a:p>
            <a:pPr algn="just">
              <a:lnSpc>
                <a:spcPct val="170000"/>
              </a:lnSpc>
            </a:pPr>
            <a:r>
              <a:rPr lang="ar-IQ" sz="11200" dirty="0"/>
              <a:t>مجموعة الوريد الاجوف الاعلى </a:t>
            </a:r>
            <a:r>
              <a:rPr lang="ar-IQ" sz="11200" dirty="0" err="1"/>
              <a:t>والاسفل</a:t>
            </a:r>
            <a:r>
              <a:rPr lang="ar-IQ" sz="11200" dirty="0"/>
              <a:t> والوريد البابي </a:t>
            </a:r>
            <a:r>
              <a:rPr lang="ar-IQ" sz="11200" dirty="0" err="1"/>
              <a:t>الكبدي .</a:t>
            </a:r>
            <a:r>
              <a:rPr lang="ar-IQ" sz="11200" dirty="0"/>
              <a:t> البطانة الداخلية </a:t>
            </a:r>
            <a:r>
              <a:rPr lang="ar-IQ" sz="11200" dirty="0" err="1"/>
              <a:t>للهذا</a:t>
            </a:r>
            <a:r>
              <a:rPr lang="ar-IQ" sz="11200" dirty="0"/>
              <a:t> النوع </a:t>
            </a:r>
            <a:r>
              <a:rPr lang="ar-IQ" sz="11200" dirty="0" err="1"/>
              <a:t>تشابة</a:t>
            </a:r>
            <a:r>
              <a:rPr lang="ar-IQ" sz="11200" dirty="0"/>
              <a:t> الاوردة الصغيرة والمتوسطة الحجم </a:t>
            </a:r>
            <a:r>
              <a:rPr lang="ar-IQ" sz="11200" dirty="0" err="1"/>
              <a:t>الا</a:t>
            </a:r>
            <a:r>
              <a:rPr lang="ar-IQ" sz="11200" dirty="0"/>
              <a:t> انه اسمك وحاوي ع حزم متفرغة من الالياف العضلية الملساء بوضع طولي وقد يشاهد الغشاء المطاطي الداخلي في بعض </a:t>
            </a:r>
            <a:r>
              <a:rPr lang="ar-IQ" sz="11200" dirty="0" err="1"/>
              <a:t>الاحيان </a:t>
            </a:r>
            <a:r>
              <a:rPr lang="ar-IQ" sz="11200" dirty="0" err="1" smtClean="0"/>
              <a:t>.</a:t>
            </a:r>
            <a:endParaRPr lang="ar-IQ" sz="11200" dirty="0" smtClean="0"/>
          </a:p>
          <a:p>
            <a:pPr algn="just">
              <a:lnSpc>
                <a:spcPct val="170000"/>
              </a:lnSpc>
            </a:pPr>
            <a:endParaRPr lang="en-US" sz="11200" dirty="0"/>
          </a:p>
          <a:p>
            <a:pPr algn="just">
              <a:lnSpc>
                <a:spcPct val="170000"/>
              </a:lnSpc>
            </a:pPr>
            <a:r>
              <a:rPr lang="ar-IQ" sz="11200" dirty="0"/>
              <a:t>الغلاف الوسطي رقيق وغير تام بصورة كاملة </a:t>
            </a:r>
            <a:r>
              <a:rPr lang="ar-IQ" sz="11200" dirty="0" err="1"/>
              <a:t>والالياف</a:t>
            </a:r>
            <a:r>
              <a:rPr lang="ar-IQ" sz="11200" dirty="0"/>
              <a:t> العضلية تكون مختزلة والغلاف </a:t>
            </a:r>
            <a:r>
              <a:rPr lang="ar-IQ" sz="11200" dirty="0" err="1"/>
              <a:t>البراني</a:t>
            </a:r>
            <a:r>
              <a:rPr lang="ar-IQ" sz="11200" dirty="0"/>
              <a:t> اسمك الاغلفة ويحتوي الكثير من الحزم العضلية الملساء </a:t>
            </a:r>
            <a:r>
              <a:rPr lang="ar-IQ" sz="11200" dirty="0" err="1"/>
              <a:t>ولايوجد</a:t>
            </a:r>
            <a:r>
              <a:rPr lang="ar-IQ" sz="11200" dirty="0"/>
              <a:t> غلاف مطاطي </a:t>
            </a:r>
            <a:r>
              <a:rPr lang="ar-IQ" sz="11200" dirty="0" err="1"/>
              <a:t>خارجي .</a:t>
            </a:r>
            <a:r>
              <a:rPr lang="ar-IQ" sz="11200" dirty="0"/>
              <a:t> تتزود الاوردة الصغيرة والمتوسطة بصمامات بشكل جيوب هلالية ناتجة من انطواء الغلاف </a:t>
            </a:r>
            <a:r>
              <a:rPr lang="ar-IQ" sz="11200" dirty="0" err="1"/>
              <a:t>البطاني</a:t>
            </a:r>
            <a:r>
              <a:rPr lang="ar-IQ" sz="11200" dirty="0"/>
              <a:t> </a:t>
            </a:r>
            <a:r>
              <a:rPr lang="ar-IQ" sz="8000" dirty="0" err="1"/>
              <a:t>.</a:t>
            </a:r>
            <a:endParaRPr lang="en-US" sz="8000" dirty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05250"/>
            <a:ext cx="86409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 مجموعة من هذه الشرايين تسمى بنوع العضلي كما جدران </a:t>
            </a:r>
            <a:r>
              <a:rPr kumimoji="0" lang="ar-IQ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هذة</a:t>
            </a:r>
            <a:r>
              <a:rPr kumimoji="0" lang="ar-IQ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الشرايين سميك لكثرة الخلايا العضلية الملساء في الغلاف </a:t>
            </a:r>
            <a:r>
              <a:rPr kumimoji="0" lang="ar-IQ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الوسطي .</a:t>
            </a:r>
            <a:endParaRPr kumimoji="0" lang="ar-IQ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يتكون الغلاف الداخلي من ثلاث طبقات هي الطبقة </a:t>
            </a:r>
            <a:r>
              <a:rPr kumimoji="0" lang="ar-IQ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الاندوثيلية</a:t>
            </a:r>
            <a:r>
              <a:rPr kumimoji="0" lang="ar-IQ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ثم الطبقة تحت </a:t>
            </a:r>
            <a:r>
              <a:rPr kumimoji="0" lang="ar-IQ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الاندوثيلية</a:t>
            </a:r>
            <a:r>
              <a:rPr kumimoji="0" lang="ar-IQ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اما الطبقة الثالثة هي الغلاف المطاطي الداخلي يكون واضحا ومثقبا ومكون من الياف صفر </a:t>
            </a:r>
            <a:r>
              <a:rPr kumimoji="0" lang="ar-IQ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متشابكة 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اما الغلاف الوسطي تتكون غالبيته من الالياف العضلية الملساء مرتبة دائريا بشكل طبقات ويوجد </a:t>
            </a:r>
            <a:r>
              <a:rPr kumimoji="0" lang="ar-IQ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بيها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كميات قليلة من النسيج </a:t>
            </a:r>
            <a:r>
              <a:rPr kumimoji="0" lang="ar-IQ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الرابط .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              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2708920"/>
            <a:ext cx="8424936" cy="34624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>
            <a:bevelT prst="slope"/>
            <a:extrusionClr>
              <a:schemeClr val="accent2">
                <a:lumMod val="75000"/>
              </a:schemeClr>
            </a:extrusionClr>
          </a:sp3d>
        </p:spPr>
        <p:txBody>
          <a:bodyPr wrap="square">
            <a:spAutoFit/>
          </a:bodyPr>
          <a:lstStyle/>
          <a:p>
            <a:pPr lvl="0" algn="just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IQ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الغلاف </a:t>
            </a:r>
            <a:r>
              <a:rPr kumimoji="0" lang="ar-IQ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البراني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يكون مساويا لسمك الغلاف الوسطي او ارق يتكون من نسيج رابط مفكك </a:t>
            </a:r>
            <a:r>
              <a:rPr kumimoji="0" lang="ar-IQ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والياف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مطاطة تتخذ معظمها وضعا طوليا وتتركز في الغلاف المطاطي الخارجي الجزء الخارجي من </a:t>
            </a:r>
            <a:r>
              <a:rPr kumimoji="0" lang="ar-IQ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هذة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الطبقة تحوي اوعية دمويه مغذية تدعى </a:t>
            </a:r>
            <a:r>
              <a:rPr kumimoji="0" lang="ar-IQ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باوعية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العروق 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</a:t>
            </a:r>
            <a:endParaRPr kumimoji="0" lang="ar-IQ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c15"/>
          <p:cNvPicPr>
            <a:picLocks noChangeAspect="1" noChangeArrowheads="1"/>
          </p:cNvPicPr>
          <p:nvPr/>
        </p:nvPicPr>
        <p:blipFill>
          <a:blip r:embed="rId2" cstate="print">
            <a:lum brigh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/>
              <a:t>الشرايين الكبيرة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ar-IQ" dirty="0"/>
              <a:t>تعود </a:t>
            </a:r>
            <a:r>
              <a:rPr lang="ar-IQ" dirty="0" err="1"/>
              <a:t>هذة</a:t>
            </a:r>
            <a:r>
              <a:rPr lang="ar-IQ" dirty="0"/>
              <a:t> الشرايين الى الشكل المطاطي جدارها رقيق بالنسبة لكبر حجما وان كمية النسيج المطاطي الموجود فيها والذي يضفي عليها اللون </a:t>
            </a:r>
            <a:r>
              <a:rPr lang="ar-IQ" dirty="0" err="1"/>
              <a:t>الاصفر </a:t>
            </a:r>
            <a:r>
              <a:rPr lang="ar-IQ" dirty="0"/>
              <a:t>(شريان </a:t>
            </a:r>
            <a:r>
              <a:rPr lang="ar-IQ" dirty="0" err="1"/>
              <a:t>الابهر)</a:t>
            </a:r>
            <a:r>
              <a:rPr lang="ar-IQ" dirty="0"/>
              <a:t> </a:t>
            </a:r>
            <a:endParaRPr lang="en-US" dirty="0"/>
          </a:p>
          <a:p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260648"/>
            <a:ext cx="8568952" cy="444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sz="3200" dirty="0" smtClean="0"/>
              <a:t>البطانة الداخلية مؤلفة من </a:t>
            </a:r>
            <a:r>
              <a:rPr lang="ar-IQ" sz="3200" dirty="0" err="1" smtClean="0"/>
              <a:t>الاندوثليم</a:t>
            </a:r>
            <a:r>
              <a:rPr lang="ar-IQ" sz="3200" dirty="0" smtClean="0"/>
              <a:t> مضلعة الشكل والطبقة تحت </a:t>
            </a:r>
            <a:r>
              <a:rPr lang="ar-IQ" sz="3200" dirty="0" err="1" smtClean="0"/>
              <a:t>الاندوثيلية</a:t>
            </a:r>
            <a:r>
              <a:rPr lang="ar-IQ" sz="3200" dirty="0" smtClean="0"/>
              <a:t> مؤلفة من الياف بيض ومطاطة وخلايا مولدة ليفية وتوجد بعض الالياف العضلية الملساء كما </a:t>
            </a:r>
            <a:r>
              <a:rPr lang="ar-IQ" sz="3200" dirty="0" err="1" smtClean="0"/>
              <a:t>لايظهر</a:t>
            </a:r>
            <a:r>
              <a:rPr lang="ar-IQ" sz="3200" dirty="0" smtClean="0"/>
              <a:t> الغلاف المطاطي الداخلي </a:t>
            </a:r>
            <a:r>
              <a:rPr lang="ar-IQ" sz="3200" dirty="0" err="1" smtClean="0"/>
              <a:t>ولايمكن</a:t>
            </a:r>
            <a:r>
              <a:rPr lang="ar-IQ" sz="3200" dirty="0" smtClean="0"/>
              <a:t> تميزه عن الغلاف الوسطي بوجود الاغلفة </a:t>
            </a:r>
            <a:r>
              <a:rPr lang="ar-IQ" sz="3200" dirty="0" err="1" smtClean="0"/>
              <a:t>المطاطة </a:t>
            </a:r>
            <a:r>
              <a:rPr lang="ar-IQ" sz="3200" dirty="0" smtClean="0"/>
              <a:t>(40-60)وتحتوي الالياف البيض وصفر وخلايا مولدة الليفية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3568" y="1556792"/>
            <a:ext cx="8748464" cy="36862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IQ" sz="4000" dirty="0" smtClean="0"/>
              <a:t>الغلاف </a:t>
            </a:r>
            <a:r>
              <a:rPr lang="ar-IQ" sz="4000" dirty="0" err="1" smtClean="0"/>
              <a:t>البراني</a:t>
            </a:r>
            <a:r>
              <a:rPr lang="ar-IQ" sz="4000" dirty="0" smtClean="0"/>
              <a:t> رقيق </a:t>
            </a:r>
            <a:r>
              <a:rPr lang="ar-IQ" sz="4000" dirty="0" err="1" smtClean="0"/>
              <a:t>ولايتميز</a:t>
            </a:r>
            <a:r>
              <a:rPr lang="ar-IQ" sz="4000" dirty="0" smtClean="0"/>
              <a:t> عن النسيج الرابط المحيط </a:t>
            </a:r>
            <a:r>
              <a:rPr lang="ar-IQ" sz="4000" dirty="0" err="1" smtClean="0"/>
              <a:t>به</a:t>
            </a:r>
            <a:r>
              <a:rPr lang="ar-IQ" sz="4000" dirty="0" smtClean="0"/>
              <a:t> </a:t>
            </a:r>
            <a:r>
              <a:rPr lang="ar-IQ" sz="4000" dirty="0" err="1" smtClean="0"/>
              <a:t>ولايوجد</a:t>
            </a:r>
            <a:r>
              <a:rPr lang="ar-IQ" sz="4000" dirty="0" smtClean="0"/>
              <a:t> الغلاف المطاطي الخارجي وتتخذ الالياف في الغلاف </a:t>
            </a:r>
            <a:r>
              <a:rPr lang="ar-IQ" sz="4000" dirty="0" err="1" smtClean="0"/>
              <a:t>البراني</a:t>
            </a:r>
            <a:r>
              <a:rPr lang="ar-IQ" sz="4000" dirty="0" smtClean="0"/>
              <a:t> وضعا حلزونيا ويحتوي ايضا اوعية العروق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29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04244" y="28545"/>
            <a:ext cx="8239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اوعية العروق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اوعية دموية صغيرة مغذية تدخل الغلاف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البراني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وتنتهي 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بشيكة</a:t>
            </a: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الغلاف الوسطي </a:t>
            </a:r>
            <a:endParaRPr kumimoji="0" lang="ar-IQ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rteroles + venules 1 ad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46138"/>
            <a:ext cx="8534400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355</Words>
  <Application>Microsoft Office PowerPoint</Application>
  <PresentationFormat>عرض على الشاشة (3:4)‏</PresentationFormat>
  <Paragraphs>18</Paragraphs>
  <Slides>12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الشرايين الكبيرة  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5</cp:revision>
  <dcterms:created xsi:type="dcterms:W3CDTF">2017-03-08T20:10:07Z</dcterms:created>
  <dcterms:modified xsi:type="dcterms:W3CDTF">2017-03-08T20:59:23Z</dcterms:modified>
</cp:coreProperties>
</file>